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86" r:id="rId6"/>
    <p:sldId id="262" r:id="rId7"/>
    <p:sldId id="283" r:id="rId8"/>
    <p:sldId id="288" r:id="rId9"/>
    <p:sldId id="289" r:id="rId10"/>
    <p:sldId id="261" r:id="rId11"/>
    <p:sldId id="284" r:id="rId12"/>
    <p:sldId id="290" r:id="rId13"/>
    <p:sldId id="265" r:id="rId14"/>
    <p:sldId id="267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73E"/>
    <a:srgbClr val="FFAB40"/>
    <a:srgbClr val="B98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A4D2D5-278F-4F50-9A09-B8E7798AB4AA}">
  <a:tblStyle styleId="{49A4D2D5-278F-4F50-9A09-B8E7798AB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34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698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9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33270" y="1381405"/>
            <a:ext cx="4660852" cy="131847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b="0" dirty="0"/>
              <a:t>Компресија на слики</a:t>
            </a:r>
            <a:br>
              <a:rPr lang="mk-MK" sz="2000" b="0" dirty="0"/>
            </a:br>
            <a:endParaRPr sz="2000" b="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35896" y="289155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Изработил: Никола Јорданоски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82196" y="26951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654796" y="2822699"/>
            <a:ext cx="403042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1" dirty="0"/>
              <a:t>Процесот на </a:t>
            </a:r>
            <a:r>
              <a:rPr lang="en-US" sz="1800" b="1" dirty="0"/>
              <a:t>PNG </a:t>
            </a:r>
            <a:r>
              <a:rPr lang="mk-MK" sz="1800" b="1" dirty="0"/>
              <a:t>компресија</a:t>
            </a:r>
            <a:endParaRPr sz="1800" b="1"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542627" y="2805077"/>
            <a:ext cx="0" cy="176069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FE1BEF-C69D-9522-EE70-83D286C0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6" y="3516910"/>
            <a:ext cx="7892638" cy="9038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DE3A38-76A9-EA59-1684-C80E3FFF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5" y="295632"/>
            <a:ext cx="4851196" cy="3946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8;p43">
            <a:extLst>
              <a:ext uri="{FF2B5EF4-FFF2-40B4-BE49-F238E27FC236}">
                <a16:creationId xmlns:a16="http://schemas.microsoft.com/office/drawing/2014/main" id="{ACF89B49-38E3-9A5E-C7E1-E7A52078F25B}"/>
              </a:ext>
            </a:extLst>
          </p:cNvPr>
          <p:cNvSpPr txBox="1">
            <a:spLocks/>
          </p:cNvSpPr>
          <p:nvPr/>
        </p:nvSpPr>
        <p:spPr>
          <a:xfrm>
            <a:off x="5485201" y="2980828"/>
            <a:ext cx="3205037" cy="89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800" b="1" dirty="0">
                <a:solidFill>
                  <a:schemeClr val="accent1"/>
                </a:solidFill>
                <a:latin typeface="Montserrat"/>
                <a:sym typeface="Montserrat"/>
              </a:rPr>
              <a:t>Чекорите во К-</a:t>
            </a:r>
            <a:r>
              <a:rPr lang="en-US" sz="1800" b="1" dirty="0">
                <a:solidFill>
                  <a:schemeClr val="accent1"/>
                </a:solidFill>
                <a:latin typeface="Montserrat"/>
                <a:sym typeface="Montserrat"/>
              </a:rPr>
              <a:t>means</a:t>
            </a:r>
          </a:p>
          <a:p>
            <a:r>
              <a:rPr lang="mk-MK" sz="1800" b="1" dirty="0">
                <a:solidFill>
                  <a:schemeClr val="accent1"/>
                </a:solidFill>
                <a:latin typeface="Montserrat"/>
                <a:sym typeface="Montserrat"/>
              </a:rPr>
              <a:t>алгоритамот</a:t>
            </a:r>
          </a:p>
        </p:txBody>
      </p:sp>
      <p:cxnSp>
        <p:nvCxnSpPr>
          <p:cNvPr id="3" name="Google Shape;209;p43">
            <a:extLst>
              <a:ext uri="{FF2B5EF4-FFF2-40B4-BE49-F238E27FC236}">
                <a16:creationId xmlns:a16="http://schemas.microsoft.com/office/drawing/2014/main" id="{9441E85B-FD11-0510-023B-DD4F0BE19ADA}"/>
              </a:ext>
            </a:extLst>
          </p:cNvPr>
          <p:cNvCxnSpPr>
            <a:cxnSpLocks/>
          </p:cNvCxnSpPr>
          <p:nvPr/>
        </p:nvCxnSpPr>
        <p:spPr>
          <a:xfrm flipH="1">
            <a:off x="335685" y="4641401"/>
            <a:ext cx="83545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1945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43">
            <a:extLst>
              <a:ext uri="{FF2B5EF4-FFF2-40B4-BE49-F238E27FC236}">
                <a16:creationId xmlns:a16="http://schemas.microsoft.com/office/drawing/2014/main" id="{ACF89B49-38E3-9A5E-C7E1-E7A52078F25B}"/>
              </a:ext>
            </a:extLst>
          </p:cNvPr>
          <p:cNvSpPr txBox="1">
            <a:spLocks/>
          </p:cNvSpPr>
          <p:nvPr/>
        </p:nvSpPr>
        <p:spPr>
          <a:xfrm>
            <a:off x="545657" y="1693619"/>
            <a:ext cx="4440737" cy="493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1"/>
                </a:solidFill>
                <a:latin typeface="Montserrat"/>
                <a:sym typeface="Montserrat"/>
              </a:rPr>
              <a:t>Run-length Encoding (RLE) </a:t>
            </a:r>
            <a:r>
              <a:rPr lang="mk-MK" sz="1600" b="1" dirty="0">
                <a:solidFill>
                  <a:schemeClr val="accent1"/>
                </a:solidFill>
                <a:latin typeface="Montserrat"/>
                <a:sym typeface="Montserrat"/>
              </a:rPr>
              <a:t>-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</a:rPr>
              <a:t>без загуба</a:t>
            </a:r>
          </a:p>
        </p:txBody>
      </p:sp>
      <p:cxnSp>
        <p:nvCxnSpPr>
          <p:cNvPr id="3" name="Google Shape;209;p43">
            <a:extLst>
              <a:ext uri="{FF2B5EF4-FFF2-40B4-BE49-F238E27FC236}">
                <a16:creationId xmlns:a16="http://schemas.microsoft.com/office/drawing/2014/main" id="{9441E85B-FD11-0510-023B-DD4F0BE19ADA}"/>
              </a:ext>
            </a:extLst>
          </p:cNvPr>
          <p:cNvCxnSpPr>
            <a:cxnSpLocks/>
          </p:cNvCxnSpPr>
          <p:nvPr/>
        </p:nvCxnSpPr>
        <p:spPr>
          <a:xfrm flipH="1">
            <a:off x="335685" y="4641401"/>
            <a:ext cx="83545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2" name="Picture 4" descr="stoimen's web log">
            <a:extLst>
              <a:ext uri="{FF2B5EF4-FFF2-40B4-BE49-F238E27FC236}">
                <a16:creationId xmlns:a16="http://schemas.microsoft.com/office/drawing/2014/main" id="{C1F6D26A-8B9F-6A7E-7B7D-C6EA4E96F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7"/>
          <a:stretch/>
        </p:blipFill>
        <p:spPr bwMode="auto">
          <a:xfrm>
            <a:off x="169130" y="225712"/>
            <a:ext cx="4876800" cy="14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81D411-F340-DD58-CF17-78F1246EE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5"/>
          <a:stretch/>
        </p:blipFill>
        <p:spPr bwMode="auto">
          <a:xfrm>
            <a:off x="169130" y="2599626"/>
            <a:ext cx="5193792" cy="197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8;p43">
            <a:extLst>
              <a:ext uri="{FF2B5EF4-FFF2-40B4-BE49-F238E27FC236}">
                <a16:creationId xmlns:a16="http://schemas.microsoft.com/office/drawing/2014/main" id="{30FC80E8-B9A9-578F-B60F-17BD8115023F}"/>
              </a:ext>
            </a:extLst>
          </p:cNvPr>
          <p:cNvSpPr txBox="1">
            <a:spLocks/>
          </p:cNvSpPr>
          <p:nvPr/>
        </p:nvSpPr>
        <p:spPr>
          <a:xfrm>
            <a:off x="5488437" y="3656557"/>
            <a:ext cx="2594748" cy="71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1"/>
                </a:solidFill>
                <a:latin typeface="Montserrat"/>
                <a:sym typeface="Montserrat"/>
              </a:rPr>
              <a:t>Run-length Encoding (RLE) –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со</a:t>
            </a:r>
            <a:r>
              <a:rPr lang="mk-MK" sz="1600" b="1" dirty="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</a:rPr>
              <a:t>загуба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4A62E8-7032-4CF5-381F-10DAD1E573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458" y="1861207"/>
            <a:ext cx="1054705" cy="11069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405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709748" y="2254264"/>
            <a:ext cx="7724503" cy="6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mk-MK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ПРЕГЛЕД НА ДЕМО АПЛИКАЦИЈА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788193" y="1028452"/>
            <a:ext cx="7567613" cy="628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3200" b="1" dirty="0"/>
              <a:t>Ви благодарам на вниманието!!!</a:t>
            </a:r>
            <a:endParaRPr sz="3200" b="1" dirty="0"/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619332" y="874944"/>
            <a:ext cx="79053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275;p49">
            <a:extLst>
              <a:ext uri="{FF2B5EF4-FFF2-40B4-BE49-F238E27FC236}">
                <a16:creationId xmlns:a16="http://schemas.microsoft.com/office/drawing/2014/main" id="{33D5A9E0-BAA2-6711-AF3B-7ABD5160B842}"/>
              </a:ext>
            </a:extLst>
          </p:cNvPr>
          <p:cNvCxnSpPr>
            <a:cxnSpLocks/>
          </p:cNvCxnSpPr>
          <p:nvPr/>
        </p:nvCxnSpPr>
        <p:spPr>
          <a:xfrm>
            <a:off x="619333" y="1819098"/>
            <a:ext cx="79053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45961" y="452189"/>
            <a:ext cx="6280447" cy="52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Што е компресија на слики?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45961" y="1650045"/>
            <a:ext cx="7688006" cy="331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	</a:t>
            </a:r>
            <a:r>
              <a:rPr lang="ru-RU" sz="1400" dirty="0"/>
              <a:t>Компресирањето на слики е </a:t>
            </a:r>
            <a:r>
              <a:rPr lang="ru-RU" sz="1400" u="sng" dirty="0"/>
              <a:t>процесот на намалување на големината на датотеката на сликата без значително влошување на нејзиниот квалитет</a:t>
            </a:r>
            <a:r>
              <a:rPr lang="ru-RU" sz="1400" dirty="0"/>
              <a:t>. Ова се постигнува со отстранување на непотребните бајти или користење на алгоритми за поефикасно “реуредување“ и презапишување на сликата. </a:t>
            </a:r>
            <a:endParaRPr lang="en-US" sz="14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	</a:t>
            </a:r>
            <a:r>
              <a:rPr lang="ru-RU" sz="1400" dirty="0"/>
              <a:t>Постигнување на најдобар квалитет на слика со добра </a:t>
            </a:r>
            <a:r>
              <a:rPr lang="ru-RU" sz="1400" b="1" dirty="0"/>
              <a:t>стапка на компресија</a:t>
            </a:r>
            <a:r>
              <a:rPr lang="ru-RU" sz="1400" dirty="0"/>
              <a:t> (просторот потребен да се зачува сликата) е клучно, но неколку други својства се исто така важни:</a:t>
            </a:r>
            <a:endParaRPr lang="en-US" sz="1400" dirty="0"/>
          </a:p>
          <a:p>
            <a:pPr marL="285750" indent="-285750">
              <a:spcAft>
                <a:spcPts val="600"/>
              </a:spcAft>
            </a:pPr>
            <a:r>
              <a:rPr lang="en-GB" sz="1400" dirty="0">
                <a:solidFill>
                  <a:schemeClr val="accent1"/>
                </a:solidFill>
              </a:rPr>
              <a:t>Scalability (</a:t>
            </a:r>
            <a:r>
              <a:rPr lang="mk-MK" sz="1400" dirty="0">
                <a:solidFill>
                  <a:schemeClr val="accent1"/>
                </a:solidFill>
              </a:rPr>
              <a:t>Скалирање)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en-GB" sz="1400" dirty="0">
                <a:solidFill>
                  <a:schemeClr val="accent1"/>
                </a:solidFill>
              </a:rPr>
              <a:t>Region of Interest Coding (</a:t>
            </a:r>
            <a:r>
              <a:rPr lang="ru-RU" sz="1400" dirty="0">
                <a:solidFill>
                  <a:schemeClr val="accent1"/>
                </a:solidFill>
              </a:rPr>
              <a:t>Кодирање на регионот на интерес)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ru-RU" sz="1400" dirty="0">
                <a:solidFill>
                  <a:schemeClr val="accent1"/>
                </a:solidFill>
              </a:rPr>
              <a:t>Meta Information (Мета информации)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en-US" sz="1400" dirty="0">
                <a:solidFill>
                  <a:schemeClr val="accent1"/>
                </a:solidFill>
              </a:rPr>
              <a:t>Processing Power (</a:t>
            </a:r>
            <a:r>
              <a:rPr lang="mk-MK" sz="1400" dirty="0">
                <a:solidFill>
                  <a:schemeClr val="accent1"/>
                </a:solidFill>
              </a:rPr>
              <a:t>Процесорска моќ)</a:t>
            </a:r>
            <a:endParaRPr lang="en-US" sz="14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245961" y="421043"/>
            <a:ext cx="4932912" cy="311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201951" y="2188929"/>
            <a:ext cx="1538281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235931" y="2770055"/>
            <a:ext cx="2446159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400" dirty="0"/>
              <a:t>Компресија без загуба</a:t>
            </a:r>
            <a:endParaRPr sz="1400"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5037695" y="3362207"/>
            <a:ext cx="2853203" cy="1509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serrat" panose="00000500000000000000" pitchFamily="2" charset="0"/>
              </a:rPr>
              <a:t>( </a:t>
            </a:r>
            <a:r>
              <a:rPr lang="ru-RU" sz="1100" dirty="0">
                <a:latin typeface="Montserrat" panose="00000500000000000000" pitchFamily="2" charset="0"/>
              </a:rPr>
              <a:t>ја намалува големината на датотеката без да отстрани никакви информации, обезбедувајќи сликата да изгледа скоро идентично со оригиналот</a:t>
            </a:r>
            <a:r>
              <a:rPr lang="en-US" sz="1100" dirty="0">
                <a:latin typeface="Montserrat" panose="00000500000000000000" pitchFamily="2" charset="0"/>
              </a:rPr>
              <a:t> )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748012" y="2804429"/>
            <a:ext cx="2446158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400" dirty="0"/>
              <a:t>Компресија со загуба</a:t>
            </a:r>
            <a:endParaRPr sz="14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708270" y="3403457"/>
            <a:ext cx="2555082" cy="132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(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ја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намалува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големината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датотеката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со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трајно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отстранување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помалку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критичните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mk-MK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непотребни пиксели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)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532140" y="2134946"/>
            <a:ext cx="1810560" cy="527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2790712" y="2773119"/>
            <a:ext cx="3901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6263912" y="2731869"/>
            <a:ext cx="3901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D6DED6-3DA9-4E5D-A40B-229A7C0B84C7}"/>
              </a:ext>
            </a:extLst>
          </p:cNvPr>
          <p:cNvSpPr txBox="1"/>
          <p:nvPr/>
        </p:nvSpPr>
        <p:spPr>
          <a:xfrm>
            <a:off x="2799509" y="1638799"/>
            <a:ext cx="372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Типови на компресија:</a:t>
            </a:r>
            <a:endParaRPr lang="en-US" sz="2000" dirty="0">
              <a:solidFill>
                <a:schemeClr val="accent1"/>
              </a:solidFill>
              <a:latin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42610" y="1518519"/>
            <a:ext cx="1811018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/>
              <a:t>Оригинална  слика</a:t>
            </a:r>
            <a:endParaRPr sz="1200" dirty="0"/>
          </a:p>
        </p:txBody>
      </p:sp>
      <p:sp>
        <p:nvSpPr>
          <p:cNvPr id="8" name="Google Shape;195;p41">
            <a:extLst>
              <a:ext uri="{FF2B5EF4-FFF2-40B4-BE49-F238E27FC236}">
                <a16:creationId xmlns:a16="http://schemas.microsoft.com/office/drawing/2014/main" id="{772C6BC3-F7B1-4B0C-A5DD-6BB9470FADF1}"/>
              </a:ext>
            </a:extLst>
          </p:cNvPr>
          <p:cNvSpPr txBox="1">
            <a:spLocks/>
          </p:cNvSpPr>
          <p:nvPr/>
        </p:nvSpPr>
        <p:spPr>
          <a:xfrm>
            <a:off x="6401710" y="3900207"/>
            <a:ext cx="2535654" cy="34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mk-MK" sz="1200" dirty="0"/>
              <a:t>Компресирана слика</a:t>
            </a:r>
            <a:endParaRPr lang="en-US" sz="1200" dirty="0"/>
          </a:p>
          <a:p>
            <a:pPr marL="0" indent="0"/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A24AD0A-A022-47D5-9DF4-357C1F9DE3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3318" y="73169"/>
            <a:ext cx="3056784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0" dirty="0">
                <a:latin typeface="Montserrat" panose="00000500000000000000" pitchFamily="2" charset="0"/>
              </a:rPr>
              <a:t>Компресија со загуба</a:t>
            </a:r>
            <a:endParaRPr sz="2800" dirty="0">
              <a:effectLst/>
            </a:endParaRPr>
          </a:p>
        </p:txBody>
      </p:sp>
      <p:pic>
        <p:nvPicPr>
          <p:cNvPr id="2" name="Picture 1" descr="An image of some artichokes">
            <a:extLst>
              <a:ext uri="{FF2B5EF4-FFF2-40B4-BE49-F238E27FC236}">
                <a16:creationId xmlns:a16="http://schemas.microsoft.com/office/drawing/2014/main" id="{490B4978-F401-95B5-8EE4-162EBEA68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28" y="731860"/>
            <a:ext cx="2973187" cy="1982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AC059-F972-3F28-5A86-E1ADEE62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24" y="2911488"/>
            <a:ext cx="2973187" cy="197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5738" y="1504548"/>
            <a:ext cx="1811018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/>
              <a:t>Оригинална  слика</a:t>
            </a:r>
            <a:endParaRPr sz="1200" dirty="0"/>
          </a:p>
        </p:txBody>
      </p:sp>
      <p:sp>
        <p:nvSpPr>
          <p:cNvPr id="8" name="Google Shape;195;p41">
            <a:extLst>
              <a:ext uri="{FF2B5EF4-FFF2-40B4-BE49-F238E27FC236}">
                <a16:creationId xmlns:a16="http://schemas.microsoft.com/office/drawing/2014/main" id="{772C6BC3-F7B1-4B0C-A5DD-6BB9470FADF1}"/>
              </a:ext>
            </a:extLst>
          </p:cNvPr>
          <p:cNvSpPr txBox="1">
            <a:spLocks/>
          </p:cNvSpPr>
          <p:nvPr/>
        </p:nvSpPr>
        <p:spPr>
          <a:xfrm>
            <a:off x="6291707" y="3888432"/>
            <a:ext cx="2535654" cy="34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mk-MK" sz="1200" dirty="0"/>
              <a:t>Компресирана слика</a:t>
            </a:r>
            <a:endParaRPr lang="en-US" sz="1200" dirty="0"/>
          </a:p>
          <a:p>
            <a:pPr marL="0" indent="0"/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A24AD0A-A022-47D5-9DF4-357C1F9DE3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3318" y="73169"/>
            <a:ext cx="3056784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0" dirty="0">
                <a:latin typeface="Montserrat" panose="00000500000000000000" pitchFamily="2" charset="0"/>
              </a:rPr>
              <a:t>Компресија без загуба</a:t>
            </a:r>
            <a:endParaRPr sz="2800" dirty="0">
              <a:effectLst/>
            </a:endParaRPr>
          </a:p>
        </p:txBody>
      </p:sp>
      <p:pic>
        <p:nvPicPr>
          <p:cNvPr id="3" name="Picture 2" descr="An uncompressed image of a robin">
            <a:extLst>
              <a:ext uri="{FF2B5EF4-FFF2-40B4-BE49-F238E27FC236}">
                <a16:creationId xmlns:a16="http://schemas.microsoft.com/office/drawing/2014/main" id="{75A49163-0211-C048-25ED-617D06BEA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89" y="746926"/>
            <a:ext cx="2886075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n image of a robin, after lossless compression">
            <a:extLst>
              <a:ext uri="{FF2B5EF4-FFF2-40B4-BE49-F238E27FC236}">
                <a16:creationId xmlns:a16="http://schemas.microsoft.com/office/drawing/2014/main" id="{AB51B0E6-0C35-25E6-AB01-8F2D1BB6B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93" y="2941357"/>
            <a:ext cx="2876550" cy="191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2A54AB-9C67-D86B-3A01-E78F3D66507A}"/>
              </a:ext>
            </a:extLst>
          </p:cNvPr>
          <p:cNvSpPr/>
          <p:nvPr/>
        </p:nvSpPr>
        <p:spPr>
          <a:xfrm>
            <a:off x="3386593" y="3034067"/>
            <a:ext cx="2647950" cy="173228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683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07446" y="805026"/>
            <a:ext cx="5466923" cy="516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dirty="0"/>
              <a:t>Алгоритми за копмресија на слики</a:t>
            </a:r>
            <a:endParaRPr sz="2000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24111" y="1527830"/>
            <a:ext cx="6171425" cy="1244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mk-MK" spc="25" dirty="0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	</a:t>
            </a:r>
            <a:r>
              <a:rPr lang="ru-RU" b="1" spc="25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Алгоритам</a:t>
            </a:r>
            <a:r>
              <a:rPr lang="ru-RU" spc="25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е збир на правила што треба да ги следи компјутерот. Двата методи на компресија со загуби и без загуби користат различни алгоритми за компресија за да постигнат помали големини на датотеки со управување на пикселите од сликата. 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07447" y="696716"/>
            <a:ext cx="51445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649B889F-1702-4275-9FE7-741966661424}"/>
              </a:ext>
            </a:extLst>
          </p:cNvPr>
          <p:cNvSpPr txBox="1">
            <a:spLocks/>
          </p:cNvSpPr>
          <p:nvPr/>
        </p:nvSpPr>
        <p:spPr>
          <a:xfrm>
            <a:off x="307446" y="3397212"/>
            <a:ext cx="5450258" cy="104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accent1"/>
              </a:buClr>
              <a:buSzPts val="2400"/>
              <a:buNone/>
            </a:pPr>
            <a:r>
              <a:rPr lang="ru-RU" dirty="0">
                <a:solidFill>
                  <a:schemeClr val="accent1"/>
                </a:solidFill>
                <a:latin typeface="Montserrat" panose="00000500000000000000" pitchFamily="2" charset="0"/>
                <a:sym typeface="Montserrat ExtraBold"/>
              </a:rPr>
              <a:t>PNG, JPEG и WebP и други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, се формати на слики кои користат различни комбинации од овие алгоритми за ефикасно претставување и чување на сликата, според нивните соодветни стандарди.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519398" y="503187"/>
            <a:ext cx="8105204" cy="531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/>
              <a:t>Алгоритми кои често се користат кај компресија со загуба</a:t>
            </a:r>
            <a:endParaRPr sz="1800" dirty="0"/>
          </a:p>
        </p:txBody>
      </p:sp>
      <p:cxnSp>
        <p:nvCxnSpPr>
          <p:cNvPr id="2136" name="Google Shape;2136;p65"/>
          <p:cNvCxnSpPr>
            <a:cxnSpLocks/>
          </p:cNvCxnSpPr>
          <p:nvPr/>
        </p:nvCxnSpPr>
        <p:spPr>
          <a:xfrm>
            <a:off x="588150" y="358808"/>
            <a:ext cx="76620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2E8F0768-72FE-8537-F93E-FFB8FD2BA2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150" y="1179174"/>
            <a:ext cx="6170160" cy="2850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Chroma Subsampling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Discrete Cosine Transform (DCT)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Wavelet Transform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Квантизација во </a:t>
            </a:r>
            <a:r>
              <a:rPr lang="en-US" sz="1600" dirty="0"/>
              <a:t>JPEG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Квантизација на бои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Векторска квантизација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K-Means </a:t>
            </a:r>
            <a:endParaRPr sz="1600" dirty="0"/>
          </a:p>
        </p:txBody>
      </p:sp>
      <p:pic>
        <p:nvPicPr>
          <p:cNvPr id="2" name="Picture 1" descr="Discrete Cosine Transform Wikipedia, 49% OFF">
            <a:extLst>
              <a:ext uri="{FF2B5EF4-FFF2-40B4-BE49-F238E27FC236}">
                <a16:creationId xmlns:a16="http://schemas.microsoft.com/office/drawing/2014/main" id="{EC4FD460-89ED-ABAA-ECF7-B0C13CA2E7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144" y="1681397"/>
            <a:ext cx="1229584" cy="12295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GitHub - leeoniya/RgbQuant.js: color quantization lib">
            <a:extLst>
              <a:ext uri="{FF2B5EF4-FFF2-40B4-BE49-F238E27FC236}">
                <a16:creationId xmlns:a16="http://schemas.microsoft.com/office/drawing/2014/main" id="{B72C21A5-A160-D71C-F398-C672C6868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35" y="3841920"/>
            <a:ext cx="3030172" cy="1170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33209-C9D8-3C45-5FDD-A2F3A2FEF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788" y="1169453"/>
            <a:ext cx="1231438" cy="910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JPEG standard quantization table | Download Scientific Diagram">
            <a:extLst>
              <a:ext uri="{FF2B5EF4-FFF2-40B4-BE49-F238E27FC236}">
                <a16:creationId xmlns:a16="http://schemas.microsoft.com/office/drawing/2014/main" id="{01B42011-B6E5-4CE2-5C36-5AA1D17C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58" y="3121474"/>
            <a:ext cx="2431937" cy="1705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519398" y="647070"/>
            <a:ext cx="8105204" cy="531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/>
              <a:t>Алгоритми кои често се користат кај компресија без загуба</a:t>
            </a:r>
            <a:endParaRPr sz="1800"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588150" y="1323057"/>
            <a:ext cx="6252662" cy="290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Run-length Encoding (RLE)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Huffman Coding (</a:t>
            </a:r>
            <a:r>
              <a:rPr lang="mk-MK" sz="1600" dirty="0"/>
              <a:t>Хуфманово кодирање)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DEFLATE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LZ77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LZ78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LZW (Lempel-Ziv-Welch)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LZSS (Lempel-Ziv-Storer-Szymanski) </a:t>
            </a:r>
            <a:endParaRPr sz="1600" dirty="0"/>
          </a:p>
        </p:txBody>
      </p:sp>
      <p:cxnSp>
        <p:nvCxnSpPr>
          <p:cNvPr id="2136" name="Google Shape;2136;p65"/>
          <p:cNvCxnSpPr>
            <a:cxnSpLocks/>
          </p:cNvCxnSpPr>
          <p:nvPr/>
        </p:nvCxnSpPr>
        <p:spPr>
          <a:xfrm>
            <a:off x="588150" y="502691"/>
            <a:ext cx="76620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C18F732-3F32-2486-ABEC-B8A3AC70C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6" y="1202433"/>
            <a:ext cx="2075585" cy="20511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D81BB-E2F8-0D08-BA8C-215C3FE68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132" y="3432101"/>
            <a:ext cx="4214490" cy="1588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73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984804" y="2918951"/>
            <a:ext cx="403042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1" dirty="0"/>
              <a:t>Процесот на </a:t>
            </a:r>
            <a:r>
              <a:rPr lang="en-US" sz="1800" b="1" dirty="0"/>
              <a:t>JPG </a:t>
            </a:r>
            <a:r>
              <a:rPr lang="mk-MK" sz="1800" b="1" dirty="0"/>
              <a:t>компресија</a:t>
            </a:r>
            <a:endParaRPr sz="1800" b="1"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845135" y="2983831"/>
            <a:ext cx="0" cy="17119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F8E076-6127-551D-0DA5-DCC4A2BCE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42817"/>
          <a:stretch/>
        </p:blipFill>
        <p:spPr bwMode="auto">
          <a:xfrm>
            <a:off x="1073855" y="3452403"/>
            <a:ext cx="6193219" cy="11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0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354</Words>
  <Application>Microsoft Office PowerPoint</Application>
  <PresentationFormat>On-screen Show (16:9)</PresentationFormat>
  <Paragraphs>49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Montserrat</vt:lpstr>
      <vt:lpstr>Arial</vt:lpstr>
      <vt:lpstr>Montserrat ExtraBold</vt:lpstr>
      <vt:lpstr>Futuristic Background by Slidesgo</vt:lpstr>
      <vt:lpstr>Компресија на слики </vt:lpstr>
      <vt:lpstr>Што е компресија на слики?</vt:lpstr>
      <vt:lpstr>01</vt:lpstr>
      <vt:lpstr>Компресија со загуба</vt:lpstr>
      <vt:lpstr>Компресија без загуба</vt:lpstr>
      <vt:lpstr>Алгоритми за копмресија на слики</vt:lpstr>
      <vt:lpstr>Алгоритми кои често се користат кај компресија со загуба</vt:lpstr>
      <vt:lpstr>Алгоритми кои често се користат кај компресија без загуба</vt:lpstr>
      <vt:lpstr>PowerPoint Presentation</vt:lpstr>
      <vt:lpstr>PowerPoint Presentation</vt:lpstr>
      <vt:lpstr>PowerPoint Presentation</vt:lpstr>
      <vt:lpstr>PowerPoint Presentation</vt:lpstr>
      <vt:lpstr>ПРЕГЛЕД НА ДЕМО АПЛИКАЦИЈА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Intel</dc:creator>
  <cp:lastModifiedBy>Јорданоски Никола</cp:lastModifiedBy>
  <cp:revision>16</cp:revision>
  <dcterms:modified xsi:type="dcterms:W3CDTF">2024-07-03T08:35:57Z</dcterms:modified>
</cp:coreProperties>
</file>